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21" r:id="rId2"/>
    <p:sldId id="371" r:id="rId3"/>
    <p:sldId id="325" r:id="rId4"/>
    <p:sldId id="355" r:id="rId5"/>
    <p:sldId id="347" r:id="rId6"/>
    <p:sldId id="261" r:id="rId7"/>
    <p:sldId id="354" r:id="rId8"/>
    <p:sldId id="263" r:id="rId9"/>
    <p:sldId id="264" r:id="rId10"/>
    <p:sldId id="331" r:id="rId11"/>
    <p:sldId id="266" r:id="rId12"/>
    <p:sldId id="332" r:id="rId13"/>
    <p:sldId id="352" r:id="rId14"/>
    <p:sldId id="356" r:id="rId15"/>
    <p:sldId id="348" r:id="rId16"/>
    <p:sldId id="271" r:id="rId17"/>
    <p:sldId id="361" r:id="rId18"/>
    <p:sldId id="273" r:id="rId19"/>
    <p:sldId id="274" r:id="rId20"/>
    <p:sldId id="333" r:id="rId21"/>
    <p:sldId id="345" r:id="rId22"/>
    <p:sldId id="362" r:id="rId23"/>
    <p:sldId id="363" r:id="rId24"/>
    <p:sldId id="334" r:id="rId25"/>
    <p:sldId id="327" r:id="rId26"/>
    <p:sldId id="357" r:id="rId27"/>
    <p:sldId id="349" r:id="rId28"/>
    <p:sldId id="283" r:id="rId29"/>
    <p:sldId id="364" r:id="rId30"/>
    <p:sldId id="285" r:id="rId31"/>
    <p:sldId id="335" r:id="rId32"/>
    <p:sldId id="287" r:id="rId33"/>
    <p:sldId id="365" r:id="rId34"/>
    <p:sldId id="336" r:id="rId35"/>
    <p:sldId id="328" r:id="rId36"/>
    <p:sldId id="358" r:id="rId37"/>
    <p:sldId id="350" r:id="rId38"/>
    <p:sldId id="293" r:id="rId39"/>
    <p:sldId id="366" r:id="rId40"/>
    <p:sldId id="295" r:id="rId41"/>
    <p:sldId id="337" r:id="rId42"/>
    <p:sldId id="297" r:id="rId43"/>
    <p:sldId id="367" r:id="rId44"/>
    <p:sldId id="338" r:id="rId45"/>
    <p:sldId id="300" r:id="rId46"/>
    <p:sldId id="301" r:id="rId47"/>
    <p:sldId id="339" r:id="rId48"/>
    <p:sldId id="303" r:id="rId49"/>
    <p:sldId id="353" r:id="rId50"/>
    <p:sldId id="359" r:id="rId51"/>
    <p:sldId id="351" r:id="rId52"/>
    <p:sldId id="307" r:id="rId53"/>
    <p:sldId id="368" r:id="rId54"/>
    <p:sldId id="309" r:id="rId55"/>
    <p:sldId id="340" r:id="rId56"/>
    <p:sldId id="311" r:id="rId57"/>
    <p:sldId id="369" r:id="rId58"/>
    <p:sldId id="341" r:id="rId59"/>
    <p:sldId id="314" r:id="rId60"/>
    <p:sldId id="360" r:id="rId61"/>
    <p:sldId id="342" r:id="rId62"/>
    <p:sldId id="317" r:id="rId63"/>
    <p:sldId id="330" r:id="rId64"/>
    <p:sldId id="370" r:id="rId65"/>
    <p:sldId id="343" r:id="rId6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47"/>
    <p:restoredTop sz="94714"/>
  </p:normalViewPr>
  <p:slideViewPr>
    <p:cSldViewPr snapToGrid="0" snapToObjects="1">
      <p:cViewPr varScale="1">
        <p:scale>
          <a:sx n="120" d="100"/>
          <a:sy n="120" d="100"/>
        </p:scale>
        <p:origin x="184" y="7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C3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84A98C"/>
                </a:solidFill>
                <a:latin typeface="Palatino Linotype"/>
              </a:rPr>
              <a:t>SomaFace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7772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F0EBE3"/>
                </a:solidFill>
                <a:latin typeface="Georgia"/>
              </a:rPr>
              <a:t>TMJD Massage Ethics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4A98C"/>
                </a:solidFill>
                <a:latin typeface="Calibri"/>
              </a:rPr>
              <a:t>Homestudy Course — 2 CE Hours  |  5 Modules  | 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4206240"/>
            <a:ext cx="3200400" cy="3048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31520" y="438912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Presented by </a:t>
            </a:r>
            <a:r>
              <a:rPr sz="1100" b="0" dirty="0" err="1">
                <a:solidFill>
                  <a:srgbClr val="6B7B75"/>
                </a:solidFill>
                <a:latin typeface="Calibri"/>
              </a:rPr>
              <a:t>SomaFace</a:t>
            </a:r>
            <a:r>
              <a:rPr sz="1100" b="0">
                <a:solidFill>
                  <a:srgbClr val="6B7B75"/>
                </a:solidFill>
                <a:latin typeface="Calibri"/>
              </a:rPr>
              <a:t>℠ </a:t>
            </a:r>
            <a:r>
              <a:rPr lang="en-US" sz="1100" b="0">
                <a:solidFill>
                  <a:srgbClr val="6B7B75"/>
                </a:solidFill>
                <a:latin typeface="Calibri"/>
              </a:rPr>
              <a:t>Methods</a:t>
            </a:r>
            <a:endParaRPr sz="1100" b="0" dirty="0">
              <a:solidFill>
                <a:srgbClr val="6B7B75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7123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1 — Knowledge Check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dirty="0">
                <a:solidFill>
                  <a:srgbClr val="6B7B75"/>
                </a:solidFill>
                <a:latin typeface="Calibri"/>
              </a:rPr>
              <a:t>Which of the following statements is compliant for a massage therapist?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a)  This massage cures TMJ disorder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dirty="0">
                <a:solidFill>
                  <a:srgbClr val="354F52"/>
                </a:solidFill>
                <a:latin typeface="Calibri"/>
              </a:rPr>
              <a:t>b)  Promotes relaxation in the jaw area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c)  Corrects bite alignment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Eliminates jaw pain permanently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5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Know Your State’s Scope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101498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Identify Your State Board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120584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Find your state’s massage therapy regulatory board or licensing authority.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55448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156362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Review Scope of Practice Documents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75448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Examine documents that define what LMTs are permitted to do. Look for references to intraoral or TMJ massage.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10312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11226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Contact for Clarification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30312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If uncertain, contact your state board directly. Better to ask than risk practicing outside legal boundaries.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65176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266090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Document Your Findings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85176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Keep records of your research including links or copies of relevant documents as evidence of due diligence.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1 — Knowledge Check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If uncertain about your state’s regulations regarding intraoral TMJ massage, what should you do?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a)  Proceed with the session and ask questions later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b)  Assume it’s allowed if not specifically prohibited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c)  Contact your state board for clarification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Rely on advice from colleagues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68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C3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600000"/>
            <a:ext cx="7772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0EBE3"/>
                </a:solidFill>
                <a:latin typeface="Georgia"/>
              </a:rPr>
              <a:t>Module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000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4A98C"/>
                </a:solidFill>
                <a:latin typeface="Calibri"/>
              </a:rPr>
              <a:t>A Clean Start — Sanitation and Safety in Intraoral Massage</a:t>
            </a:r>
          </a:p>
        </p:txBody>
      </p:sp>
    </p:spTree>
    <p:extLst>
      <p:ext uri="{BB962C8B-B14F-4D97-AF65-F5344CB8AC3E}">
        <p14:creationId xmlns:p14="http://schemas.microsoft.com/office/powerpoint/2010/main" val="2203682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Why Sanitation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Welcome to Module 2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70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70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346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Working inside the oral cavity means elevated responsibility for client and practitioner safety.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2286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2286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2362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Strong sanitation and hygiene practices are the foundation of professional excellence and client trust.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3302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3302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3378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This module covers sanitation standards, PPE protocols, and contraindications for safe intraoral practice.</a:t>
            </a:r>
          </a:p>
        </p:txBody>
      </p:sp>
    </p:spTree>
    <p:extLst>
      <p:ext uri="{BB962C8B-B14F-4D97-AF65-F5344CB8AC3E}">
        <p14:creationId xmlns:p14="http://schemas.microsoft.com/office/powerpoint/2010/main" val="3778283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20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Sanitation &amp; Safety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Module 2 — Learning Objectives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128016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31673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Describe the sanitation protocols required for intraoral massage settings.</a:t>
            </a:r>
          </a:p>
        </p:txBody>
      </p:sp>
      <p:sp>
        <p:nvSpPr>
          <p:cNvPr id="7" name="Oval 6"/>
          <p:cNvSpPr/>
          <p:nvPr/>
        </p:nvSpPr>
        <p:spPr>
          <a:xfrm>
            <a:off x="640080" y="182880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186537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Demonstrate proper PPE use, including safe glove donning and removal.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237744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41401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Prevent cross-contamination through consistent technique and awareness.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292608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296265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Recognize absolute and relative contraindications for intraoral work.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347472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51129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Maintain a clinical environment that meets professional standards of cleanliness.</a:t>
            </a:r>
          </a:p>
        </p:txBody>
      </p:sp>
      <p:pic>
        <p:nvPicPr>
          <p:cNvPr id="15" name="Graphic 15" descr="Checklist for Learning Objectives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3000" y="3810000"/>
            <a:ext cx="10160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834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Sanitation Key Terms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Sanitation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The process of cleaning and disinfecting all surfaces, tools, and linens to prevent the spread of infection in a massage setting.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3832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204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Hygiene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204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5204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Both the therapist and client must maintain personal cleanliness to reduce the risk of introducing or spreading germs during treatment.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264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1264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2636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PPE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636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263640" y="2194560"/>
            <a:ext cx="228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Gloves, masks, and sometimes eye protection all used to create a barrier against pathogens during intraoral procedures.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Sanitation Standards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General and Elevated Protocols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700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Hand hygiene, surface disinfection, and proper linen management are cornerstones of sanitary practice.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9558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9558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20066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Intraoral massage requires additional precautions: masks, single-use gloves, mindfulness of oral cavity risks.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6924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6924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7432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Mucous membranes inside the mouth are highly permeable, making strict protocol adherence critical.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4290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4290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4798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Recurring illness, negative feedback about cleanliness, or inspection notes signal protocol review is needed.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41656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41656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42164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Consistent sanitation habits demonstrate professionalism and build client confidence.</a:t>
            </a:r>
          </a:p>
        </p:txBody>
      </p:sp>
    </p:spTree>
    <p:extLst>
      <p:ext uri="{BB962C8B-B14F-4D97-AF65-F5344CB8AC3E}">
        <p14:creationId xmlns:p14="http://schemas.microsoft.com/office/powerpoint/2010/main" val="296184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Mastering Glove Protocol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101498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Handwashing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120584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Wash hands with soap and water for at least 20 seconds before touching gloves.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55448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156362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Select Right Gloves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75448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Choose non-latex (nitrile) gloves. Check for correct size and inspect for defects.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10312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11226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Don Gloves Properly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30312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Insert each hand carefully avoiding contact with exterior. Pull cuffs over wrists.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65176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266090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During Session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85176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If you touch any non-sterile surface, remove gloves, wash hands, and re-glove.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" y="320040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" y="320954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Remove Safely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40040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Pinch outside of one glove near wrist, peel off inside-out. Slide fingers under second cuff.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74904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375818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Dispose + Wash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394904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Place used gloves directly in waste. Wash hands again for 20+ seconds.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Types of PPE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Gloves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Mandatory for all intraoral work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Single-use, non-latex, powder-free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Powdered gloves introduce contaminants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Remove safely — never touch exterior with bare skin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Replace between every 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377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Masks &amp; Eye Protection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Masks protect from respiratory droplets during close work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Must cover both nose and mouth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Use disposable surgical masks, not cloth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Replace between clients or when moist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Eye protection recommended for splash risk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Course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TMJD Massage Ethics Homestudy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280160"/>
            <a:ext cx="2560320" cy="19202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40080" y="128016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155448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354F52"/>
                </a:solidFill>
                <a:latin typeface="Georgia"/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1945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6B7B75"/>
                </a:solidFill>
                <a:latin typeface="Calibri"/>
              </a:rPr>
              <a:t>Modules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74720" y="1280160"/>
            <a:ext cx="2560320" cy="19202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3474720" y="128016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749040" y="155448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354F52"/>
                </a:solidFill>
                <a:latin typeface="Georgia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49040" y="21945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6B7B75"/>
                </a:solidFill>
                <a:latin typeface="Calibri"/>
              </a:rPr>
              <a:t>CE Hours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09360" y="1280160"/>
            <a:ext cx="2560320" cy="19202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6309360" y="128016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583680" y="155448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dirty="0">
                <a:solidFill>
                  <a:srgbClr val="354F52"/>
                </a:solidFill>
                <a:latin typeface="Georgia"/>
              </a:rPr>
              <a:t>20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1945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6B7B75"/>
                </a:solidFill>
                <a:latin typeface="Calibri"/>
              </a:rPr>
              <a:t>Exam Questions</a:t>
            </a:r>
          </a:p>
        </p:txBody>
      </p:sp>
      <p:pic>
        <p:nvPicPr>
          <p:cNvPr id="18" name="Graphic 18" descr="Book icon for 5 modules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00" y="2667000"/>
            <a:ext cx="355600" cy="355600"/>
          </a:xfrm>
          <a:prstGeom prst="rect">
            <a:avLst/>
          </a:prstGeom>
        </p:spPr>
      </p:pic>
      <p:pic>
        <p:nvPicPr>
          <p:cNvPr id="19" name="Graphic 19" descr="Clock icon for 2 CE hours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72000" y="2667000"/>
            <a:ext cx="355600" cy="355600"/>
          </a:xfrm>
          <a:prstGeom prst="rect">
            <a:avLst/>
          </a:prstGeom>
        </p:spPr>
      </p:pic>
      <p:pic>
        <p:nvPicPr>
          <p:cNvPr id="20" name="Graphic 20" descr="Pen icon for 20 exam questions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16800" y="2667000"/>
            <a:ext cx="355600" cy="355600"/>
          </a:xfrm>
          <a:prstGeom prst="rect">
            <a:avLst/>
          </a:prstGeom>
        </p:spPr>
      </p:pic>
      <p:sp>
        <p:nvSpPr>
          <p:cNvPr id="300" name="MB0"/>
          <p:cNvSpPr/>
          <p:nvPr/>
        </p:nvSpPr>
        <p:spPr>
          <a:xfrm>
            <a:off x="635000" y="3479800"/>
            <a:ext cx="7874000" cy="279400"/>
          </a:xfrm>
          <a:prstGeom prst="roundRect">
            <a:avLst>
              <a:gd name="adj" fmla="val 10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01" name="MA0"/>
          <p:cNvSpPr/>
          <p:nvPr/>
        </p:nvSpPr>
        <p:spPr>
          <a:xfrm>
            <a:off x="635000" y="3479800"/>
            <a:ext cx="50800" cy="279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02" name="MT0"/>
          <p:cNvSpPr txBox="1"/>
          <p:nvPr/>
        </p:nvSpPr>
        <p:spPr>
          <a:xfrm>
            <a:off x="889000" y="3492500"/>
            <a:ext cx="7493000" cy="254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Module 1: Defining Scope — TMJ Massage vs. Facial Sculpting</a:t>
            </a:r>
          </a:p>
        </p:txBody>
      </p:sp>
      <p:sp>
        <p:nvSpPr>
          <p:cNvPr id="303" name="MB1"/>
          <p:cNvSpPr/>
          <p:nvPr/>
        </p:nvSpPr>
        <p:spPr>
          <a:xfrm>
            <a:off x="635000" y="3810000"/>
            <a:ext cx="7874000" cy="279400"/>
          </a:xfrm>
          <a:prstGeom prst="roundRect">
            <a:avLst>
              <a:gd name="adj" fmla="val 10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04" name="MA1"/>
          <p:cNvSpPr/>
          <p:nvPr/>
        </p:nvSpPr>
        <p:spPr>
          <a:xfrm>
            <a:off x="635000" y="3810000"/>
            <a:ext cx="50800" cy="279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05" name="MT1"/>
          <p:cNvSpPr txBox="1"/>
          <p:nvPr/>
        </p:nvSpPr>
        <p:spPr>
          <a:xfrm>
            <a:off x="889000" y="3822700"/>
            <a:ext cx="7493000" cy="254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Module 2: Sanitation and Safety in Intraoral Massage</a:t>
            </a:r>
          </a:p>
        </p:txBody>
      </p:sp>
      <p:sp>
        <p:nvSpPr>
          <p:cNvPr id="306" name="MB2"/>
          <p:cNvSpPr/>
          <p:nvPr/>
        </p:nvSpPr>
        <p:spPr>
          <a:xfrm>
            <a:off x="635000" y="4140200"/>
            <a:ext cx="7874000" cy="279400"/>
          </a:xfrm>
          <a:prstGeom prst="roundRect">
            <a:avLst>
              <a:gd name="adj" fmla="val 10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07" name="MA2"/>
          <p:cNvSpPr/>
          <p:nvPr/>
        </p:nvSpPr>
        <p:spPr>
          <a:xfrm>
            <a:off x="635000" y="4140200"/>
            <a:ext cx="50800" cy="279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08" name="MT2"/>
          <p:cNvSpPr txBox="1"/>
          <p:nvPr/>
        </p:nvSpPr>
        <p:spPr>
          <a:xfrm>
            <a:off x="889000" y="4152900"/>
            <a:ext cx="7493000" cy="254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Module 3: Trauma-Informed Consent and Ethical Communication</a:t>
            </a:r>
          </a:p>
        </p:txBody>
      </p:sp>
      <p:sp>
        <p:nvSpPr>
          <p:cNvPr id="309" name="MB3"/>
          <p:cNvSpPr/>
          <p:nvPr/>
        </p:nvSpPr>
        <p:spPr>
          <a:xfrm>
            <a:off x="635000" y="4470400"/>
            <a:ext cx="7874000" cy="279400"/>
          </a:xfrm>
          <a:prstGeom prst="roundRect">
            <a:avLst>
              <a:gd name="adj" fmla="val 10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10" name="MA3"/>
          <p:cNvSpPr/>
          <p:nvPr/>
        </p:nvSpPr>
        <p:spPr>
          <a:xfrm>
            <a:off x="635000" y="4470400"/>
            <a:ext cx="50800" cy="279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11" name="MT3"/>
          <p:cNvSpPr txBox="1"/>
          <p:nvPr/>
        </p:nvSpPr>
        <p:spPr>
          <a:xfrm>
            <a:off x="889000" y="4483100"/>
            <a:ext cx="7493000" cy="254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Module 4: Documentation and Confidentiality in TMJ Practice</a:t>
            </a:r>
          </a:p>
        </p:txBody>
      </p:sp>
      <p:sp>
        <p:nvSpPr>
          <p:cNvPr id="312" name="MB4"/>
          <p:cNvSpPr/>
          <p:nvPr/>
        </p:nvSpPr>
        <p:spPr>
          <a:xfrm>
            <a:off x="635000" y="4800600"/>
            <a:ext cx="7874000" cy="279400"/>
          </a:xfrm>
          <a:prstGeom prst="roundRect">
            <a:avLst>
              <a:gd name="adj" fmla="val 10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13" name="MA4"/>
          <p:cNvSpPr/>
          <p:nvPr/>
        </p:nvSpPr>
        <p:spPr>
          <a:xfrm>
            <a:off x="635000" y="4800600"/>
            <a:ext cx="50800" cy="279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14" name="MT4"/>
          <p:cNvSpPr txBox="1"/>
          <p:nvPr/>
        </p:nvSpPr>
        <p:spPr>
          <a:xfrm>
            <a:off x="889000" y="4813300"/>
            <a:ext cx="7493000" cy="254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Module 5: Ethical Decision-Making, Referrals, and Collaboration</a:t>
            </a:r>
          </a:p>
        </p:txBody>
      </p:sp>
    </p:spTree>
    <p:extLst>
      <p:ext uri="{BB962C8B-B14F-4D97-AF65-F5344CB8AC3E}">
        <p14:creationId xmlns:p14="http://schemas.microsoft.com/office/powerpoint/2010/main" val="183122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0"/>
      <p:bldP spid="305" grpId="0"/>
      <p:bldP spid="308" grpId="0"/>
      <p:bldP spid="311" grpId="0"/>
      <p:bldP spid="3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2 — Knowledge Check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Which action best prevents cross-contamination during intraoral massage?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a)  Changing gloves after touching non-sterile surfaces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b)  Wiping gloves with sanitizer between clients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c)  Using the same gloves for multiple clients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Only washing hands at the end of the day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75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Cross-Contamination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Common Risks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Touching non-sterile surfaces while gloved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Using same gloves across sessions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Failing to disinfect equipment between clients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Improper storage mixing clean and dirty materials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Inconsistent end-of-session cleanup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377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Prevention Strategies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Change gloves immediately after touching non-sterile surfaces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Use single-use supplies wherever possible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Follow consistent disinfection protocol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Keep clean and dirty items physically separated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Establish clear session start/end routines</a:t>
            </a:r>
          </a:p>
        </p:txBody>
      </p:sp>
      <p:pic>
        <p:nvPicPr>
          <p:cNvPr id="12" name="Graphic 12" descr="Warning icon for Cross-Contamination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3000" y="279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525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Contraindications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Absolute and Relative</a:t>
            </a:r>
          </a:p>
        </p:txBody>
      </p:sp>
      <p:pic>
        <p:nvPicPr>
          <p:cNvPr id="6" name="Graphic 12" descr="Warning icon for Cross-Contamination">
            <a:extLst>
              <a:ext uri="{FF2B5EF4-FFF2-40B4-BE49-F238E27FC236}">
                <a16:creationId xmlns:a16="http://schemas.microsoft.com/office/drawing/2014/main" id="{06827972-7834-75E8-D1C9-C82C9F50F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3000" y="279400"/>
            <a:ext cx="609600" cy="609600"/>
          </a:xfrm>
          <a:prstGeom prst="rect">
            <a:avLst/>
          </a:prstGeom>
        </p:spPr>
      </p:pic>
      <p:sp>
        <p:nvSpPr>
          <p:cNvPr id="200" name="CB0"/>
          <p:cNvSpPr/>
          <p:nvPr/>
        </p:nvSpPr>
        <p:spPr>
          <a:xfrm>
            <a:off x="635000" y="1219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57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ABSOLUTE: Active oral infections, open sores/lesions inside mouth, uncontrolled bleeding disorders, recent dental surgeries.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8288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8288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18669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ABSOLUTE: In these cases, intraoral massage must NOT be performed.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4384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4384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4765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RELATIVE: Mild dental discomfort, medications affecting tissue fragility, autoimmune disorders.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0480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0480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0861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RELATIVE: May require clearance from client’s healthcare provider before proceeding.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36576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36576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36957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ADAPTATIONS: Extra PPE, shorter sessions, avoiding sensitive areas, document all modifications.</a:t>
            </a:r>
          </a:p>
        </p:txBody>
      </p:sp>
      <p:sp>
        <p:nvSpPr>
          <p:cNvPr id="215" name="CB5"/>
          <p:cNvSpPr/>
          <p:nvPr/>
        </p:nvSpPr>
        <p:spPr>
          <a:xfrm>
            <a:off x="635000" y="4267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6" name="CA5"/>
          <p:cNvSpPr/>
          <p:nvPr/>
        </p:nvSpPr>
        <p:spPr>
          <a:xfrm>
            <a:off x="635000" y="4267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7" name="CT5"/>
          <p:cNvSpPr txBox="1"/>
          <p:nvPr/>
        </p:nvSpPr>
        <p:spPr>
          <a:xfrm>
            <a:off x="876300" y="4305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When in doubt, err on the side of caution. Advise client to obtain medical/dental clearance.</a:t>
            </a:r>
          </a:p>
        </p:txBody>
      </p:sp>
    </p:spTree>
    <p:extLst>
      <p:ext uri="{BB962C8B-B14F-4D97-AF65-F5344CB8AC3E}">
        <p14:creationId xmlns:p14="http://schemas.microsoft.com/office/powerpoint/2010/main" val="23062952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Hygiene Standards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Hand, Surface, and Linen Protocols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57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Wash hands 20+ seconds before donning gloves, after removal, and anytime contamination may have occurred.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8288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8288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18669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Maintain short, clean nails and remove jewelry before all intraoral sessions.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4384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4384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4765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r>
              <a:rPr lang="en-US" sz="1400" dirty="0">
                <a:solidFill>
                  <a:srgbClr val="354F52"/>
                </a:solidFill>
                <a:latin typeface="Calibri"/>
              </a:rPr>
              <a:t>Use </a:t>
            </a:r>
            <a:r>
              <a:rPr lang="en-US" sz="1400" dirty="0">
                <a:solidFill>
                  <a:srgbClr val="354F52"/>
                </a:solidFill>
              </a:rPr>
              <a:t>disinfectant on </a:t>
            </a:r>
            <a:r>
              <a:rPr lang="en-US" sz="1400" dirty="0">
                <a:solidFill>
                  <a:srgbClr val="354F52"/>
                </a:solidFill>
                <a:latin typeface="Calibri"/>
              </a:rPr>
              <a:t>all hard surfaces between every client.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0480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0480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0861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Any tools used during intraoral work must be single-use or autoclave-sterilized.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36576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36576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36957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Replace ALL linens between every client. Handle used linens carefully to avoid aerosolizing contaminants.</a:t>
            </a:r>
          </a:p>
        </p:txBody>
      </p:sp>
      <p:sp>
        <p:nvSpPr>
          <p:cNvPr id="215" name="CB5"/>
          <p:cNvSpPr/>
          <p:nvPr/>
        </p:nvSpPr>
        <p:spPr>
          <a:xfrm>
            <a:off x="635000" y="4267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6" name="CA5"/>
          <p:cNvSpPr/>
          <p:nvPr/>
        </p:nvSpPr>
        <p:spPr>
          <a:xfrm>
            <a:off x="635000" y="4267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7" name="CT5"/>
          <p:cNvSpPr txBox="1"/>
          <p:nvPr/>
        </p:nvSpPr>
        <p:spPr>
          <a:xfrm>
            <a:off x="876300" y="4305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Wash linens in hot water, dry at high heat. Store clean linens in closed, clean environment.</a:t>
            </a:r>
          </a:p>
        </p:txBody>
      </p:sp>
    </p:spTree>
    <p:extLst>
      <p:ext uri="{BB962C8B-B14F-4D97-AF65-F5344CB8AC3E}">
        <p14:creationId xmlns:p14="http://schemas.microsoft.com/office/powerpoint/2010/main" val="1187699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2 — Knowledge Check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A client presents with a mild cold sore near the corner of their mouth. What is most appropriate?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a)  Proceed with intraoral massage as planned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b)  Apply extra disinfectant and continue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c)  Defer intraoral massage and explain the reason to the client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Ignore the sore and focus on other areas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6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C3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600000"/>
            <a:ext cx="7772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0EBE3"/>
                </a:solidFill>
                <a:latin typeface="Georgia"/>
              </a:rPr>
              <a:t>Module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000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4A98C"/>
                </a:solidFill>
                <a:latin typeface="Calibri"/>
              </a:rPr>
              <a:t>Trauma-Informed Consent and Ethical Communication</a:t>
            </a:r>
          </a:p>
        </p:txBody>
      </p:sp>
      <p:pic>
        <p:nvPicPr>
          <p:cNvPr id="7" name="Graphic 6" descr="Heart badge for Module 5 Heart of Ethical Practice">
            <a:extLst>
              <a:ext uri="{FF2B5EF4-FFF2-40B4-BE49-F238E27FC236}">
                <a16:creationId xmlns:a16="http://schemas.microsoft.com/office/drawing/2014/main" id="{9B2EA3C6-FCEB-C7D3-1D4F-3072A471AC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0" y="15240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65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Creating Safe Space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Welcome to Module 3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70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70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346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Many clients may have a history of trauma or heightened vulnerability.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2286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2286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2362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Approach every session with sensitivity, respect, and clear boundaries.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3302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3302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3378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This module covers recognizing client distress, ethical communication, and supportive responses.</a:t>
            </a:r>
          </a:p>
        </p:txBody>
      </p:sp>
    </p:spTree>
    <p:extLst>
      <p:ext uri="{BB962C8B-B14F-4D97-AF65-F5344CB8AC3E}">
        <p14:creationId xmlns:p14="http://schemas.microsoft.com/office/powerpoint/2010/main" val="169593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205" grpId="0"/>
      <p:bldP spid="20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Trauma-Informed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Module 3 — Learning Objectives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128016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31673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Apply consent practices that prioritize client autonomy and safety throughout TMJ sessions.</a:t>
            </a:r>
          </a:p>
        </p:txBody>
      </p:sp>
      <p:sp>
        <p:nvSpPr>
          <p:cNvPr id="7" name="Oval 6"/>
          <p:cNvSpPr/>
          <p:nvPr/>
        </p:nvSpPr>
        <p:spPr>
          <a:xfrm>
            <a:off x="640080" y="182880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186537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Identify signs that a client may be feeling vulnerable or experiencing emotional distress.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237744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41401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Use clear, supportive communication that respects your professional boundaries.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292608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296265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Offer appropriate support and make referrals when clients need help beyond your scope.</a:t>
            </a:r>
          </a:p>
        </p:txBody>
      </p:sp>
      <p:pic>
        <p:nvPicPr>
          <p:cNvPr id="13" name="Graphic 13" descr="Checklist for Learning Objectives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3000" y="3810000"/>
            <a:ext cx="10160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84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Trauma-Informed Key Terms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Trauma-Informed Care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A client-centered approach emphasizing safety, trust, and empowerment to support those who may have experienced trauma.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3832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204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Triggers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204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520440" y="2194560"/>
            <a:ext cx="228600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Specific stimuli during massage that can activate a trauma response  certain touches, sounds, or smells.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264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1264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2636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Consent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636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2636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Ongoing, informed agreement to treatment that can be withdrawn at any time. Not just a one-time form or verbal yes.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Foundations of Trauma-Informed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The Six Pillars and Why They Matter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57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Six Pillars: Safety, Trustworthiness, Peer Support, Collaboration, Empowerment, Cultural Considerations.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8288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8288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18669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Intraoral/facial massage can make clients feel especially vulnerable due to proximity to sensitive areas.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4384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4384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4765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Trauma awareness prevents re-traumatization and supports healing.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0480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0480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0861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Common triggers: hands near mouth, unexpected touch, smell of latex/antiseptics, sound of gloves snapping.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36576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36576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36957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Building trust begins before hands-on work: calm space, clear explanations, attentive listening.</a:t>
            </a:r>
          </a:p>
        </p:txBody>
      </p:sp>
      <p:sp>
        <p:nvSpPr>
          <p:cNvPr id="215" name="CB5"/>
          <p:cNvSpPr/>
          <p:nvPr/>
        </p:nvSpPr>
        <p:spPr>
          <a:xfrm>
            <a:off x="635000" y="4267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6" name="CA5"/>
          <p:cNvSpPr/>
          <p:nvPr/>
        </p:nvSpPr>
        <p:spPr>
          <a:xfrm>
            <a:off x="635000" y="4267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7" name="CT5"/>
          <p:cNvSpPr txBox="1"/>
          <p:nvPr/>
        </p:nvSpPr>
        <p:spPr>
          <a:xfrm>
            <a:off x="876300" y="4305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When clients feel seen, heard, and respected, they engage positively in the session.</a:t>
            </a:r>
          </a:p>
        </p:txBody>
      </p:sp>
    </p:spTree>
    <p:extLst>
      <p:ext uri="{BB962C8B-B14F-4D97-AF65-F5344CB8AC3E}">
        <p14:creationId xmlns:p14="http://schemas.microsoft.com/office/powerpoint/2010/main" val="394176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C3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600000"/>
            <a:ext cx="7772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0EBE3"/>
                </a:solidFill>
                <a:latin typeface="Georgia"/>
              </a:rPr>
              <a:t>Module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000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4A98C"/>
                </a:solidFill>
                <a:latin typeface="Calibri"/>
              </a:rPr>
              <a:t>Defining Scope — TMJ Massage vs. Facial Sculpting</a:t>
            </a:r>
          </a:p>
        </p:txBody>
      </p:sp>
      <p:pic>
        <p:nvPicPr>
          <p:cNvPr id="6" name="Graphic 6" descr="Brain icon for Module 1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0" y="15240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185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Recognizing Distress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Physical Signs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Tensing muscles suddenly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Shallow or rapid breathing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Flinching or sudden stillness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Clenched fists, gripping the table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Shifting away from practitioner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377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Emotional &amp; Dissociation Signs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Withdrawal, avoiding eye contact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Short, monosyllabic answers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Becoming tearful or expressing fear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Glazed or distant look in eyes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Delayed responses, confusion about time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3 — Knowledge Check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Which is a possible sign of dissociation during intraoral massage?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a)  Clenched fists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b)  Rapid breathing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c)  Glazed eyes and delayed responses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Asking to stop the session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43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Responding to Withdrawn Consent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101498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Pause Immediately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120584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Stop all touch and create physical space. This signals respect for boundaries.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55448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156362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Ground and Reassure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75448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Use calm tone: "You’re safe here" or "We can pause anytime."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10312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11226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Assess Needs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30312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Ask if they want to stop, take a break, or talk about what they’re feeling.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65176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266090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Document the Incident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85176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Record what occurred factually and without judgment in session notes.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" y="320040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" y="320954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Follow Up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40040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At next appointment, check in and offer resources or referrals if needed.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Practical Scripts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What to Say in Difficult Moments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57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“Thank you for letting me know. We can stop at any time.”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8288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8288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18669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“Your comfort is my priority.”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4384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4384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4765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“Let’s pause and check in together.”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0480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0480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0861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“It’s okay to feel emotions during bodywork. Would you like a moment?”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36576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36576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36957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“Take all the time you need. I’m here if you want to talk or just sit quietly.”</a:t>
            </a:r>
          </a:p>
        </p:txBody>
      </p:sp>
      <p:sp>
        <p:nvSpPr>
          <p:cNvPr id="215" name="CB5"/>
          <p:cNvSpPr/>
          <p:nvPr/>
        </p:nvSpPr>
        <p:spPr>
          <a:xfrm>
            <a:off x="635000" y="4267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6" name="CA5"/>
          <p:cNvSpPr/>
          <p:nvPr/>
        </p:nvSpPr>
        <p:spPr>
          <a:xfrm>
            <a:off x="635000" y="4267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7" name="CT5"/>
          <p:cNvSpPr txBox="1"/>
          <p:nvPr/>
        </p:nvSpPr>
        <p:spPr>
          <a:xfrm>
            <a:off x="876300" y="4305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If client experiences persistent distress or discloses trauma, suggest referral to mental health professional.</a:t>
            </a:r>
          </a:p>
        </p:txBody>
      </p:sp>
    </p:spTree>
    <p:extLst>
      <p:ext uri="{BB962C8B-B14F-4D97-AF65-F5344CB8AC3E}">
        <p14:creationId xmlns:p14="http://schemas.microsoft.com/office/powerpoint/2010/main" val="28387564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3 — Knowledge Check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A client becomes tearful and asks to stop during intraoral work. Your most appropriate first response?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a)  Continue the session and encourage them to relax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b)  Tell them to take deep breaths and keep going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c)  Pause immediately and offer reassurance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Ignore the tears and finish the treatment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58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build="allAtOnce"/>
      <p:bldP spid="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C3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600000"/>
            <a:ext cx="7772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0EBE3"/>
                </a:solidFill>
                <a:latin typeface="Georgia"/>
              </a:rPr>
              <a:t>Module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000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4A98C"/>
                </a:solidFill>
                <a:latin typeface="Calibri"/>
              </a:rPr>
              <a:t>Accurate Documentation and Confidentiality in TMJ Practice</a:t>
            </a:r>
          </a:p>
        </p:txBody>
      </p:sp>
      <p:pic>
        <p:nvPicPr>
          <p:cNvPr id="7" name="Graphic 6" descr="Lock icon for Module 3 Creating Safe Space">
            <a:extLst>
              <a:ext uri="{FF2B5EF4-FFF2-40B4-BE49-F238E27FC236}">
                <a16:creationId xmlns:a16="http://schemas.microsoft.com/office/drawing/2014/main" id="{6EA600A6-4296-FD2F-B188-0A8B55D9B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37960" y="16000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651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Beyond Hands-On Skills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Welcome to Module 4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70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70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346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Accurate documentation and strict confidentiality protect both clients and your professional reputation.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2286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2286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2362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This module covers SOAP note documentation, compliant language, and HIPAA compliance.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3302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3302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3378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Mastering these practices is key to ethical, legal, and effective care.</a:t>
            </a:r>
          </a:p>
        </p:txBody>
      </p:sp>
    </p:spTree>
    <p:extLst>
      <p:ext uri="{BB962C8B-B14F-4D97-AF65-F5344CB8AC3E}">
        <p14:creationId xmlns:p14="http://schemas.microsoft.com/office/powerpoint/2010/main" val="113488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20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Documentation &amp; Confidentiality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Module 4 — Learning Objectives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128016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31673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Construct accurate SOAP notes for TMJ-focused sessions.</a:t>
            </a:r>
          </a:p>
        </p:txBody>
      </p:sp>
      <p:sp>
        <p:nvSpPr>
          <p:cNvPr id="7" name="Oval 6"/>
          <p:cNvSpPr/>
          <p:nvPr/>
        </p:nvSpPr>
        <p:spPr>
          <a:xfrm>
            <a:off x="640080" y="182880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186537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Avoid medical diagnosis or prescriptive language in documentation.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237744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41401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Explain the principles of HIPAA compliance and client confidentiality.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292608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296265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Implement documentation strategies that protect you and your clients.</a:t>
            </a:r>
          </a:p>
        </p:txBody>
      </p:sp>
      <p:pic>
        <p:nvPicPr>
          <p:cNvPr id="13" name="Graphic 13" descr="Checklist for Learning Objectives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3000" y="3810000"/>
            <a:ext cx="10160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6154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Documentation Key Terms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SOAP Note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A structured method for recording client sessions: Subjective, Objective, Assessment, and Plan sections.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3832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204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Subjective vs. Objective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204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5204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Subjective captures the client’s reported experience; Objective records your direct observations and actions.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264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1264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2636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Why Documentation Matters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636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2636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Accurate records support client care, protect you legally, and demonstrate professionalism in higher-risk modalities.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Constructing a SOAP Note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S.O.A.P. for TMJ and Intraoral Massage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57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S (Subjective): Document client’s own words about symptoms, discomfort, goals. Use neutral language.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8288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8288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18669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O (Objective): Record observations — muscle tension, jaw alignment, range of motion. Describe techniques factually.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4384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4384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4765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A (Assessment): Summarize professional impressions, NOT diagnoses. “Client tolerated intraoral work well.”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0480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0480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0861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P (Plan): Outline follow-up recommendations, home exercises within scope, referrals. Stay within boundaries.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36576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36576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36957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Use clear, factual language. No diagnostic or prescriptive statements.</a:t>
            </a:r>
          </a:p>
        </p:txBody>
      </p:sp>
      <p:sp>
        <p:nvSpPr>
          <p:cNvPr id="215" name="CB5"/>
          <p:cNvSpPr/>
          <p:nvPr/>
        </p:nvSpPr>
        <p:spPr>
          <a:xfrm>
            <a:off x="635000" y="4267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6" name="CA5"/>
          <p:cNvSpPr/>
          <p:nvPr/>
        </p:nvSpPr>
        <p:spPr>
          <a:xfrm>
            <a:off x="635000" y="4267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7" name="CT5"/>
          <p:cNvSpPr txBox="1"/>
          <p:nvPr/>
        </p:nvSpPr>
        <p:spPr>
          <a:xfrm>
            <a:off x="876300" y="4305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Maintain neutrality and professionalism — safeguards both client and practitioner.</a:t>
            </a:r>
          </a:p>
        </p:txBody>
      </p:sp>
    </p:spTree>
    <p:extLst>
      <p:ext uri="{BB962C8B-B14F-4D97-AF65-F5344CB8AC3E}">
        <p14:creationId xmlns:p14="http://schemas.microsoft.com/office/powerpoint/2010/main" val="1378615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Setting the Stage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Welcome to Module 1</a:t>
            </a:r>
          </a:p>
        </p:txBody>
      </p:sp>
      <p:pic>
        <p:nvPicPr>
          <p:cNvPr id="6" name="Graphic 6" descr="Checklist for Setting the Stage overview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3000" y="279400"/>
            <a:ext cx="609600" cy="609600"/>
          </a:xfrm>
          <a:prstGeom prst="rect">
            <a:avLst/>
          </a:prstGeom>
        </p:spPr>
      </p:pic>
      <p:sp>
        <p:nvSpPr>
          <p:cNvPr id="200" name="CardBg 1"/>
          <p:cNvSpPr/>
          <p:nvPr/>
        </p:nvSpPr>
        <p:spPr>
          <a:xfrm>
            <a:off x="635000" y="1270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rdAccent 1"/>
          <p:cNvSpPr/>
          <p:nvPr/>
        </p:nvSpPr>
        <p:spPr>
          <a:xfrm>
            <a:off x="635000" y="1270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ardText 1"/>
          <p:cNvSpPr txBox="1"/>
          <p:nvPr/>
        </p:nvSpPr>
        <p:spPr>
          <a:xfrm>
            <a:off x="876300" y="1346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Understanding your professional boundaries is essential for both client safety and your reputation.</a:t>
            </a:r>
          </a:p>
        </p:txBody>
      </p:sp>
      <p:sp>
        <p:nvSpPr>
          <p:cNvPr id="203" name="CardBg 2"/>
          <p:cNvSpPr/>
          <p:nvPr/>
        </p:nvSpPr>
        <p:spPr>
          <a:xfrm>
            <a:off x="635000" y="2286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rdAccent 2"/>
          <p:cNvSpPr/>
          <p:nvPr/>
        </p:nvSpPr>
        <p:spPr>
          <a:xfrm>
            <a:off x="635000" y="2286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ardText 2"/>
          <p:cNvSpPr txBox="1"/>
          <p:nvPr/>
        </p:nvSpPr>
        <p:spPr>
          <a:xfrm>
            <a:off x="876300" y="2362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This module helps you distinguish between therapeutic TMJ massage and aesthetic facial sculpting.</a:t>
            </a:r>
          </a:p>
        </p:txBody>
      </p:sp>
      <p:sp>
        <p:nvSpPr>
          <p:cNvPr id="206" name="CardBg 3"/>
          <p:cNvSpPr/>
          <p:nvPr/>
        </p:nvSpPr>
        <p:spPr>
          <a:xfrm>
            <a:off x="635000" y="3302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rdAccent 3"/>
          <p:cNvSpPr/>
          <p:nvPr/>
        </p:nvSpPr>
        <p:spPr>
          <a:xfrm>
            <a:off x="635000" y="3302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ardText 3"/>
          <p:cNvSpPr txBox="1"/>
          <p:nvPr/>
        </p:nvSpPr>
        <p:spPr>
          <a:xfrm>
            <a:off x="876300" y="3378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You will learn to use compliant language and verify your state's regulations.</a:t>
            </a:r>
          </a:p>
        </p:txBody>
      </p:sp>
    </p:spTree>
    <p:extLst>
      <p:ext uri="{BB962C8B-B14F-4D97-AF65-F5344CB8AC3E}">
        <p14:creationId xmlns:p14="http://schemas.microsoft.com/office/powerpoint/2010/main" val="142024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20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Staying Within Scope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Compliant Documentation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"Client reported jaw discomfort"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"Applied intraoral massage to masseter"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"Client noted reduced tension after session"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Focuses on what you did and what client experienced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Keeps records within legal and ethical scope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377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Non-Compliant Documentation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"Diagnosed TMJ disorder"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"Treated for bruxism"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"Prescribed exercises for jaw dysfunction"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Uses medical terminology inappropriately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Implies authority outside massage therapy scope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4 — Knowledge Check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Which SOAP note entry is compliant for a massage therapist documenting a TMJ session?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a)  Diagnosed client with TMJ disorder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b)  Applied intraoral massage to left masseter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c)  Prescribed jaw exercises for bruxism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Treated client’s jaw dysfunction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7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HIPAA &amp; Confidentiality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What is HIPAA?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A federal law that sets standards for protecting sensitive health information in healthcare, including massage therapy.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3832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204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Protected Health Information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204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5204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Any client information related to health status, care, or payment that can identify the individual.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264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1264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2636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Best Practices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636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2636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Store records securely, limit access to authorized personnel, never share client details without written consent.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Safeguarding Client Information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Practical Confidentiality Strategies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57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Keep paper records in locked cabinets, digital files on password-protected devices.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8288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8288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18669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Only share client information with written consent, or when required by law.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4384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4384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4765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For referrals, ensure client understands what will be shared and why.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0480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0480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0861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If a breach occurs: inform supervisor, document incident, follow reporting procedures.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36576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36576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36957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PHI includes names, addresses, birth dates, SSN, medical records, even tattoos or birthmarks.</a:t>
            </a:r>
          </a:p>
        </p:txBody>
      </p:sp>
      <p:sp>
        <p:nvSpPr>
          <p:cNvPr id="215" name="CB5"/>
          <p:cNvSpPr/>
          <p:nvPr/>
        </p:nvSpPr>
        <p:spPr>
          <a:xfrm>
            <a:off x="635000" y="4267200"/>
            <a:ext cx="7874000" cy="5334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6" name="CA5"/>
          <p:cNvSpPr/>
          <p:nvPr/>
        </p:nvSpPr>
        <p:spPr>
          <a:xfrm>
            <a:off x="635000" y="4267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7" name="CT5"/>
          <p:cNvSpPr txBox="1"/>
          <p:nvPr/>
        </p:nvSpPr>
        <p:spPr>
          <a:xfrm>
            <a:off x="876300" y="4305300"/>
            <a:ext cx="7505700" cy="457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Receptionists should not have access to health/treatment information.</a:t>
            </a:r>
          </a:p>
        </p:txBody>
      </p:sp>
    </p:spTree>
    <p:extLst>
      <p:ext uri="{BB962C8B-B14F-4D97-AF65-F5344CB8AC3E}">
        <p14:creationId xmlns:p14="http://schemas.microsoft.com/office/powerpoint/2010/main" val="323218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20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4 — Knowledge Check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A family member requests details about their TMJ session. Your most appropriate response?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a)  Share the information if the family member seems trustworthy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Calibri"/>
              </a:rPr>
              <a:t>b)  Provide details only if the client has given written consent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c)  Discuss the session in general terms without specifics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d)  Give information if the family member is paying for the session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7237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HIPAA Compliance Steps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101498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Overview of HIPAA Protections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120584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Rules to protect sensitive health information. Applies to all who manage client data.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55448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156362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Defining PHI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75448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Any individually identifiable health information — past, present, or future conditions, services, payment.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10312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11226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Common Identifiers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30312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Names, addresses, phone numbers, email, SSN, insurance numbers, full-face photos, tattoos.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65176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266090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Securing and Storing PHI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85176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Paper files: locked cabinets. Digital: password-protected, HIPAA-compliant software. Restrict access.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Advanced Documentation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Informed Consent Documentation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Always document consent was obtained before intraoral work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Note client understood procedure, risks, right to withdraw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Include date, summary of discussion, and client signature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Protects both practitioner and 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377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Incident Reporting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Document adverse events objectively and promptly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Include what happened, how you responded, follow-up actions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Use neutral, factual language — no speculation or blame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Regularly review practices to meet current standards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4 — Knowledge Check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Which is essential documentation for intraoral TMJ massage?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a)  Recording the client’s informed consent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b)  Diagnosing TMJ disorder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c)  Prescribing medication for pain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Using only verbal session notes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50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4 — Knowledge Check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Most accurate way to document a client’s report in the Subjective section?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a)  Client probably has TMJ disorder.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Calibri"/>
              </a:rPr>
              <a:t>b)  Client states, "My jaw feels tight and sore."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c)  Client looks uncomfortable.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d)  Client needs more aggressive treatment.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C3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600000"/>
            <a:ext cx="7772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0EBE3"/>
                </a:solidFill>
                <a:latin typeface="Georgia"/>
              </a:rPr>
              <a:t>Module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000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4A98C"/>
                </a:solidFill>
                <a:latin typeface="Calibri"/>
              </a:rPr>
              <a:t>Ethical Decision-Making, Referrals, and Collaboration</a:t>
            </a:r>
          </a:p>
        </p:txBody>
      </p:sp>
      <p:pic>
        <p:nvPicPr>
          <p:cNvPr id="6" name="Graphic 6" descr="Heart badge for Module 5 Ethical Practice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0" y="15240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78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Defining Scope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Module 1 — Learning Objectives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128016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31673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Distinguish between therapeutic TMJ massage and aesthetic facial sculpting.</a:t>
            </a:r>
          </a:p>
        </p:txBody>
      </p:sp>
      <p:sp>
        <p:nvSpPr>
          <p:cNvPr id="7" name="Oval 6"/>
          <p:cNvSpPr/>
          <p:nvPr/>
        </p:nvSpPr>
        <p:spPr>
          <a:xfrm>
            <a:off x="640080" y="182880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186537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Define scope of practice in the context of advanced facial massage.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237744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41401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Identify compliant language that avoids diagnosis or prescriptive claims.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292608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296265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Assess and verify your state’s regulations regarding TMJ and intraoral massage.</a:t>
            </a:r>
          </a:p>
        </p:txBody>
      </p:sp>
      <p:pic>
        <p:nvPicPr>
          <p:cNvPr id="13" name="Graphic 13" descr="Checklist for Learning Objectives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3000" y="3810000"/>
            <a:ext cx="10160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086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The Heart of Ethical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Welcome to Module 5</a:t>
            </a:r>
          </a:p>
        </p:txBody>
      </p:sp>
      <p:pic>
        <p:nvPicPr>
          <p:cNvPr id="6" name="Graphic 6" descr="Users icon for Ethics Referrals Collaboration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3000" y="279400"/>
            <a:ext cx="609600" cy="609600"/>
          </a:xfrm>
          <a:prstGeom prst="rect">
            <a:avLst/>
          </a:prstGeom>
        </p:spPr>
      </p:pic>
      <p:sp>
        <p:nvSpPr>
          <p:cNvPr id="200" name="CB0"/>
          <p:cNvSpPr/>
          <p:nvPr/>
        </p:nvSpPr>
        <p:spPr>
          <a:xfrm>
            <a:off x="635000" y="1270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70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346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Ethical decision-making is central to safe, effective TMJD and intraoral massage practice.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2286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2286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2362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This module covers maintaining boundaries, knowing when to refer, and collaborating with other providers.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3302000"/>
            <a:ext cx="7874000" cy="863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3302000"/>
            <a:ext cx="63500" cy="863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3378200"/>
            <a:ext cx="7505700" cy="7112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Mastering these skills protects both your clients and your professional reputation.</a:t>
            </a:r>
          </a:p>
        </p:txBody>
      </p:sp>
    </p:spTree>
    <p:extLst>
      <p:ext uri="{BB962C8B-B14F-4D97-AF65-F5344CB8AC3E}">
        <p14:creationId xmlns:p14="http://schemas.microsoft.com/office/powerpoint/2010/main" val="153672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Ethics, Referrals &amp; Collaboration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Module 5 — Learning Objectives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128016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31673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Recognize situations that require referral to other professionals.</a:t>
            </a:r>
          </a:p>
        </p:txBody>
      </p:sp>
      <p:sp>
        <p:nvSpPr>
          <p:cNvPr id="7" name="Oval 6"/>
          <p:cNvSpPr/>
          <p:nvPr/>
        </p:nvSpPr>
        <p:spPr>
          <a:xfrm>
            <a:off x="640080" y="182880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186537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Differentiate between ethical collaboration and practicing outside of scope.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237744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41401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Apply an ethical decision-making framework to real-world scenarios.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2926080"/>
            <a:ext cx="320040" cy="320040"/>
          </a:xfrm>
          <a:prstGeom prst="ellipse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2962656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Confidently handle interdisciplinary communication for client safety.</a:t>
            </a:r>
          </a:p>
        </p:txBody>
      </p:sp>
      <p:pic>
        <p:nvPicPr>
          <p:cNvPr id="13" name="Graphic 13" descr="Checklist for Learning Objectives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3000" y="3810000"/>
            <a:ext cx="10160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87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Ethical Practice Foundations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Ethical Decision-Making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Making choices that prioritize client safety, respect boundaries, and follow professional standards and laws.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3832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204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Scope of Practice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204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5204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The defined limits of what you are legally and ethically allowed to do as a massage therapist.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264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1264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2636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Referral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636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2636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Directing a client to another qualified professional when their needs exceed your expertise or scope.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Common Ethical Challenges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Dilemmas, Referrals, and Collaboration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700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Therapists may face requests to diagnose TMJD, treat symptoms beyond training, or continue care when red flags arise.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9558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9558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20066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Timely referrals ensure clients receive care from the right provider and demonstrate respect for your limits.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6924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6924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7432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Collaboration means working alongside providers, sharing info with consent, supporting the client’s broader care plan.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4290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4290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4798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Overstepping occurs when you attempt to diagnose, prescribe, or treat outside your legal scope.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41656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41656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42164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A well-developed referral network builds credibility within the healthcare community.</a:t>
            </a:r>
          </a:p>
        </p:txBody>
      </p:sp>
    </p:spTree>
    <p:extLst>
      <p:ext uri="{BB962C8B-B14F-4D97-AF65-F5344CB8AC3E}">
        <p14:creationId xmlns:p14="http://schemas.microsoft.com/office/powerpoint/2010/main" val="13677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20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Recognizing Referral Situations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Medical Red Flags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Unexplained oral pain or visible infection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Swelling or severe joint dysfunction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Symptoms that worsen after sessions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Clicking, locking, or severe joint pain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Signs of dental or orthodontic issues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377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Mental Health Referrals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Client discloses trauma during session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Exhibits emotional distress or dissociation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Persistent discomfort after sessions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Signs that emotional needs outweigh massage benefits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Always approach referrals with sensitivity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5 — Knowledge Check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Which scenario requires immediate referral to another healthcare provider?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a)  A client reports mild jaw tension after a stressful week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b)  A client has visible swelling and pus near the jaw joint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c)  A client asks for self-care exercises for jaw relaxation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A client mentions occasional clicking in the jaw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1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Ethical Decision-Making Framework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101498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Georgia"/>
              </a:rPr>
              <a:t>Identify the Dilemma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120584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Clearly define the ethical question or boundary issue at hand.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55448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156362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Gather Information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75448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Review relevant laws, scope of practice guidelines, and client details.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10312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11226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Consult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30312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Seek input from colleagues, mentors, or professional organizations.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65176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266090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Consider Options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85176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Weigh possible courses of action and their potential impacts.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" y="320040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" y="320954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Decide and Act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40040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Choose the best ethical path, take action, and document your rationale.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749040"/>
            <a:ext cx="365760" cy="365760"/>
          </a:xfrm>
          <a:prstGeom prst="roundRect">
            <a:avLst/>
          </a:prstGeom>
          <a:solidFill>
            <a:srgbClr val="354F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Georgia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3758184"/>
            <a:ext cx="7680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Georgia"/>
              </a:rPr>
              <a:t>Reflect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3949040"/>
            <a:ext cx="7680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B7B75"/>
                </a:solidFill>
                <a:latin typeface="Calibri"/>
              </a:rPr>
              <a:t>Review the outcome and consider what you learned for the future.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Case Scenarios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Applying the Framework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700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CASE 1: Client presents with swelling/redness inside mouth. </a:t>
            </a:r>
            <a:br>
              <a:rPr lang="en-US" sz="1400" dirty="0">
                <a:solidFill>
                  <a:srgbClr val="354F52"/>
                </a:solidFill>
                <a:latin typeface="Calibri"/>
              </a:rPr>
            </a:br>
            <a:r>
              <a:rPr lang="en-US" sz="1400" dirty="0">
                <a:solidFill>
                  <a:srgbClr val="354F52"/>
                </a:solidFill>
                <a:latin typeface="Calibri"/>
              </a:rPr>
              <a:t> Recognize infection signs, refer to dentist immediately.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9558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9558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20066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CASE 2: Client asks you to adjust their jaw and it’s not closing all the way</a:t>
            </a:r>
          </a:p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Clarify scope, explain boundaries, offer referral.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6924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6924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7432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CASE 3: Client becomes tearful/withdrawn during intraoral work </a:t>
            </a:r>
          </a:p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Pause, offer support, discuss mental health referral.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4290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4290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4798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All cases demonstrate scope-based decision-making that prioritizes client safety.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41656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41656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42164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Document every incident, referral, and your reasoning.</a:t>
            </a:r>
          </a:p>
        </p:txBody>
      </p:sp>
    </p:spTree>
    <p:extLst>
      <p:ext uri="{BB962C8B-B14F-4D97-AF65-F5344CB8AC3E}">
        <p14:creationId xmlns:p14="http://schemas.microsoft.com/office/powerpoint/2010/main" val="158770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build="allAtOnce"/>
      <p:bldP spid="208" grpId="0" build="allAtOnce"/>
      <p:bldP spid="211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5 — Knowledge Check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A client requests a treatment outside your scope. Your most appropriate initial action?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a)  Attempt the treatment to satisfy the 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b)  Explain your scope and offer a referral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c)  Ignore the request and continue as planned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d)  Tell the client to find another provider on their own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4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Ethical Referral &amp; Collaboration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Referral Best Practices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Recognize when needs exceed your scope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Build a network of dentists, PTs, mental health pros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Vet referral partners for credentials and communication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Maintain relationships through regular communication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Document all referrals and reasoning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377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Interdisciplinary Communication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Use secure methods to share information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Always obtain client consent before discussing their case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Respect expertise of other professionals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Focus on shared goals for client well-being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Avoid diagnosing or recommending outside your licensure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Key Terms &amp; Distinctions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Therapeutic TMJ Massage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Hands-on techniques focused on relieving jaw tension, improving function, and reducing discomfort in the temporomandibular joint area.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3832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204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Aesthetic Facial Sculpting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204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5204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Manual or device-based techniques aimed at enhancing facial appearance, contour, or symmetry for cosmetic purposes.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26480" y="1097280"/>
            <a:ext cx="2560320" cy="34747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126480" y="1097280"/>
            <a:ext cx="25603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263640" y="1234440"/>
            <a:ext cx="22860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84A98C"/>
                </a:solidFill>
                <a:latin typeface="Calibri"/>
              </a:rPr>
              <a:t>KEY CONCEPT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14173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354F52"/>
                </a:solidFill>
                <a:latin typeface="Georgia"/>
              </a:rPr>
              <a:t>Scope of Practice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63640" y="2057400"/>
            <a:ext cx="2286000" cy="13716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263640" y="2194560"/>
            <a:ext cx="22860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6B7B75"/>
                </a:solidFill>
                <a:latin typeface="Calibri"/>
              </a:rPr>
              <a:t>The specific activities and services you are legally and ethically permitted to perform as a licensed massage therapist.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Applied Ethical Scenarios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Real-World Situations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736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736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70000"/>
            <a:ext cx="7505700" cy="635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Boundary Crossing: Client asks for medication advice </a:t>
            </a:r>
          </a:p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Explain you cannot provide medical advice, offer referral.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2082800"/>
            <a:ext cx="7874000" cy="736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2082800"/>
            <a:ext cx="63500" cy="736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2133600"/>
            <a:ext cx="7505700" cy="635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Documentation: Provider requests session notes </a:t>
            </a:r>
          </a:p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Only share with written client consent, securely transmitted.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946400"/>
            <a:ext cx="7874000" cy="736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946400"/>
            <a:ext cx="63500" cy="736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997200"/>
            <a:ext cx="7505700" cy="635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Interdisciplinary Disagreement: </a:t>
            </a:r>
          </a:p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Communicate respectfully, focus on client needs, document interactions.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810000"/>
            <a:ext cx="7874000" cy="7366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810000"/>
            <a:ext cx="63500" cy="7366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860800"/>
            <a:ext cx="7505700" cy="635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Urgent Referral: Severe pain or infection signs</a:t>
            </a:r>
          </a:p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Stop session immediately, refer to urgent care.</a:t>
            </a:r>
          </a:p>
        </p:txBody>
      </p:sp>
    </p:spTree>
    <p:extLst>
      <p:ext uri="{BB962C8B-B14F-4D97-AF65-F5344CB8AC3E}">
        <p14:creationId xmlns:p14="http://schemas.microsoft.com/office/powerpoint/2010/main" val="393982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5 — Knowledge Check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Client reports persistent jaw pain and numbness not improving after several sessions. Most ethical next step?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a)  Continue massage therapy without referral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354F52"/>
                </a:solidFill>
                <a:latin typeface="Calibri"/>
              </a:rPr>
              <a:t>b)  Refer to a healthcare provider specializing in TMJ disorders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c)  Suggest over-the-counter medication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d)  Ignore the symptoms and proceed as usual</a:t>
            </a:r>
          </a:p>
        </p:txBody>
      </p:sp>
      <p:pic>
        <p:nvPicPr>
          <p:cNvPr id="14" name="Graphic 14" descr="Lightbulb for Knowledge Check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000" y="228600"/>
            <a:ext cx="508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58374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2C3930"/>
                </a:solidFill>
                <a:latin typeface="Georgia"/>
              </a:rPr>
              <a:t>Knowledge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84A98C"/>
                </a:solidFill>
                <a:latin typeface="Calibri"/>
              </a:rPr>
              <a:t>Module 5 — Knowledge Check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430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6B7B75"/>
                </a:solidFill>
                <a:latin typeface="Calibri"/>
              </a:rPr>
              <a:t>A client’s dentist requests session notes. Most appropriate action?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19751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a)  Send the notes immediately to the dentist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3774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24323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b)  Refuse to share any information under any circumstances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834640"/>
            <a:ext cx="7863840" cy="365760"/>
          </a:xfrm>
          <a:prstGeom prst="roundRect">
            <a:avLst/>
          </a:prstGeom>
          <a:solidFill>
            <a:srgbClr val="FFFFFF"/>
          </a:solidFill>
          <a:ln w="6350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22960" y="28895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6B7B75"/>
                </a:solidFill>
                <a:latin typeface="Calibri"/>
              </a:rPr>
              <a:t>c)  Discuss the client’s case informally over the phone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91840"/>
            <a:ext cx="7863840" cy="365760"/>
          </a:xfrm>
          <a:prstGeom prst="roundRect">
            <a:avLst/>
          </a:prstGeom>
          <a:solidFill>
            <a:srgbClr val="E8EFE5"/>
          </a:solidFill>
          <a:ln w="12700">
            <a:solidFill>
              <a:srgbClr val="84A9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2960" y="3346704"/>
            <a:ext cx="749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354F52"/>
                </a:solidFill>
                <a:latin typeface="Calibri"/>
              </a:rPr>
              <a:t>d)  Obtain written consent from the client before sharing any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C3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600000"/>
            <a:ext cx="7772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0EBE3"/>
                </a:solidFill>
                <a:latin typeface="Georgia"/>
              </a:rPr>
              <a:t>Final Exam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000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4A98C"/>
                </a:solidFill>
                <a:latin typeface="Calibri"/>
              </a:rPr>
              <a:t>20 Questions — 70% Required to Pass</a:t>
            </a:r>
          </a:p>
        </p:txBody>
      </p:sp>
      <p:pic>
        <p:nvPicPr>
          <p:cNvPr id="6" name="Graphic 6" descr="Diploma icon for Final Exam section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0" y="15240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61140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Exam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What to Expect</a:t>
            </a:r>
          </a:p>
        </p:txBody>
      </p:sp>
      <p:sp>
        <p:nvSpPr>
          <p:cNvPr id="200" name="CB0"/>
          <p:cNvSpPr/>
          <p:nvPr/>
        </p:nvSpPr>
        <p:spPr>
          <a:xfrm>
            <a:off x="635000" y="12192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CA0"/>
          <p:cNvSpPr/>
          <p:nvPr/>
        </p:nvSpPr>
        <p:spPr>
          <a:xfrm>
            <a:off x="635000" y="12192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CT0"/>
          <p:cNvSpPr txBox="1"/>
          <p:nvPr/>
        </p:nvSpPr>
        <p:spPr>
          <a:xfrm>
            <a:off x="876300" y="12700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20 multiple-choice questions covering all 5 modules</a:t>
            </a:r>
          </a:p>
        </p:txBody>
      </p:sp>
      <p:sp>
        <p:nvSpPr>
          <p:cNvPr id="203" name="CB1"/>
          <p:cNvSpPr/>
          <p:nvPr/>
        </p:nvSpPr>
        <p:spPr>
          <a:xfrm>
            <a:off x="635000" y="19558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CA1"/>
          <p:cNvSpPr/>
          <p:nvPr/>
        </p:nvSpPr>
        <p:spPr>
          <a:xfrm>
            <a:off x="635000" y="19558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CT1"/>
          <p:cNvSpPr txBox="1"/>
          <p:nvPr/>
        </p:nvSpPr>
        <p:spPr>
          <a:xfrm>
            <a:off x="876300" y="20066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Must score 70% or higher (14 of 20 correct) to pass</a:t>
            </a:r>
          </a:p>
        </p:txBody>
      </p:sp>
      <p:sp>
        <p:nvSpPr>
          <p:cNvPr id="206" name="CB2"/>
          <p:cNvSpPr/>
          <p:nvPr/>
        </p:nvSpPr>
        <p:spPr>
          <a:xfrm>
            <a:off x="635000" y="26924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7" name="CA2"/>
          <p:cNvSpPr/>
          <p:nvPr/>
        </p:nvSpPr>
        <p:spPr>
          <a:xfrm>
            <a:off x="635000" y="26924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8" name="CT2"/>
          <p:cNvSpPr txBox="1"/>
          <p:nvPr/>
        </p:nvSpPr>
        <p:spPr>
          <a:xfrm>
            <a:off x="876300" y="27432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Retakable once per day</a:t>
            </a:r>
          </a:p>
        </p:txBody>
      </p:sp>
      <p:sp>
        <p:nvSpPr>
          <p:cNvPr id="209" name="CB3"/>
          <p:cNvSpPr/>
          <p:nvPr/>
        </p:nvSpPr>
        <p:spPr>
          <a:xfrm>
            <a:off x="635000" y="34290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0" name="CA3"/>
          <p:cNvSpPr/>
          <p:nvPr/>
        </p:nvSpPr>
        <p:spPr>
          <a:xfrm>
            <a:off x="635000" y="34290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1" name="CT3"/>
          <p:cNvSpPr txBox="1"/>
          <p:nvPr/>
        </p:nvSpPr>
        <p:spPr>
          <a:xfrm>
            <a:off x="876300" y="34798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Topics: scope of practice, sanitation, trauma-informed care, documentation, HIPAA, referrals</a:t>
            </a:r>
          </a:p>
        </p:txBody>
      </p:sp>
      <p:sp>
        <p:nvSpPr>
          <p:cNvPr id="212" name="CB4"/>
          <p:cNvSpPr/>
          <p:nvPr/>
        </p:nvSpPr>
        <p:spPr>
          <a:xfrm>
            <a:off x="635000" y="4165600"/>
            <a:ext cx="7874000" cy="635000"/>
          </a:xfrm>
          <a:prstGeom prst="roundRect">
            <a:avLst>
              <a:gd name="adj" fmla="val 6000"/>
            </a:avLst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3" name="CA4"/>
          <p:cNvSpPr/>
          <p:nvPr/>
        </p:nvSpPr>
        <p:spPr>
          <a:xfrm>
            <a:off x="635000" y="4165600"/>
            <a:ext cx="63500" cy="6350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4" name="CT4"/>
          <p:cNvSpPr txBox="1"/>
          <p:nvPr/>
        </p:nvSpPr>
        <p:spPr>
          <a:xfrm>
            <a:off x="876300" y="4216400"/>
            <a:ext cx="7505700" cy="5334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400" dirty="0">
                <a:solidFill>
                  <a:srgbClr val="354F52"/>
                </a:solidFill>
                <a:latin typeface="Calibri"/>
              </a:rPr>
              <a:t>Successful completion earns 2 CE hours and a certificate of completion</a:t>
            </a:r>
          </a:p>
        </p:txBody>
      </p:sp>
    </p:spTree>
    <p:extLst>
      <p:ext uri="{BB962C8B-B14F-4D97-AF65-F5344CB8AC3E}">
        <p14:creationId xmlns:p14="http://schemas.microsoft.com/office/powerpoint/2010/main" val="303307475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C3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2801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84A98C"/>
                </a:solidFill>
                <a:latin typeface="Palatino Linotype"/>
              </a:rPr>
              <a:t>SomaFace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F0EBE3"/>
                </a:solidFill>
                <a:latin typeface="Georgia"/>
              </a:rPr>
              <a:t>TMJD Massage Ethics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92608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4A98C"/>
                </a:solidFill>
                <a:latin typeface="Calibri"/>
              </a:rPr>
              <a:t>2 CE Hours  •  5 Modules  •  Homestudy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3657600"/>
            <a:ext cx="3200400" cy="3048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31520" y="384048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B7B75"/>
                </a:solidFill>
                <a:latin typeface="Calibri"/>
              </a:rPr>
              <a:t>somafaces.com  |  hello@somafaces.com</a:t>
            </a:r>
          </a:p>
        </p:txBody>
      </p:sp>
      <p:pic>
        <p:nvPicPr>
          <p:cNvPr id="9" name="Graphic 9" descr="Diploma icon for closing slide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12000" y="2540000"/>
            <a:ext cx="1270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466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Explore the Differences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84A98C"/>
                </a:solidFill>
                <a:latin typeface="Calibri"/>
              </a:rPr>
              <a:t>TMJ Massage vs. Facial Sculpting</a:t>
            </a:r>
          </a:p>
        </p:txBody>
      </p:sp>
      <p:sp>
        <p:nvSpPr>
          <p:cNvPr id="100" name="Row 1"/>
          <p:cNvSpPr/>
          <p:nvPr/>
        </p:nvSpPr>
        <p:spPr>
          <a:xfrm>
            <a:off x="635000" y="1143000"/>
            <a:ext cx="8229600" cy="533400"/>
          </a:xfrm>
          <a:prstGeom prst="roundRect">
            <a:avLst>
              <a:gd name="adj" fmla="val 8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01" name="Accent 1"/>
          <p:cNvSpPr/>
          <p:nvPr/>
        </p:nvSpPr>
        <p:spPr>
          <a:xfrm>
            <a:off x="635000" y="11430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02" name="BulletText 1"/>
          <p:cNvSpPr txBox="1"/>
          <p:nvPr/>
        </p:nvSpPr>
        <p:spPr>
          <a:xfrm>
            <a:off x="850900" y="1193800"/>
            <a:ext cx="7861300" cy="4318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100" dirty="0">
                <a:solidFill>
                  <a:srgbClr val="354F52"/>
                </a:solidFill>
                <a:latin typeface="Calibri"/>
              </a:rPr>
              <a:t>TMJ massage targets functional issues like jaw pain, tension, and restricted movement using therapeutic techniques.</a:t>
            </a:r>
          </a:p>
        </p:txBody>
      </p:sp>
      <p:sp>
        <p:nvSpPr>
          <p:cNvPr id="103" name="Row 2"/>
          <p:cNvSpPr/>
          <p:nvPr/>
        </p:nvSpPr>
        <p:spPr>
          <a:xfrm>
            <a:off x="635000" y="1752600"/>
            <a:ext cx="8229600" cy="533400"/>
          </a:xfrm>
          <a:prstGeom prst="roundRect">
            <a:avLst>
              <a:gd name="adj" fmla="val 8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04" name="Accent 2"/>
          <p:cNvSpPr/>
          <p:nvPr/>
        </p:nvSpPr>
        <p:spPr>
          <a:xfrm>
            <a:off x="635000" y="17526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05" name="BulletText 2"/>
          <p:cNvSpPr txBox="1"/>
          <p:nvPr/>
        </p:nvSpPr>
        <p:spPr>
          <a:xfrm>
            <a:off x="850900" y="1803400"/>
            <a:ext cx="7861300" cy="4318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100" dirty="0">
                <a:solidFill>
                  <a:srgbClr val="354F52"/>
                </a:solidFill>
                <a:latin typeface="Calibri"/>
              </a:rPr>
              <a:t>Facial sculpting focuses on cosmetic enhancement such as defining cheekbones or reducing puffiness.</a:t>
            </a:r>
          </a:p>
        </p:txBody>
      </p:sp>
      <p:sp>
        <p:nvSpPr>
          <p:cNvPr id="106" name="Row 3"/>
          <p:cNvSpPr/>
          <p:nvPr/>
        </p:nvSpPr>
        <p:spPr>
          <a:xfrm>
            <a:off x="635000" y="2362200"/>
            <a:ext cx="8229600" cy="533400"/>
          </a:xfrm>
          <a:prstGeom prst="roundRect">
            <a:avLst>
              <a:gd name="adj" fmla="val 8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07" name="Accent 3"/>
          <p:cNvSpPr/>
          <p:nvPr/>
        </p:nvSpPr>
        <p:spPr>
          <a:xfrm>
            <a:off x="635000" y="23622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08" name="BulletText 3"/>
          <p:cNvSpPr txBox="1"/>
          <p:nvPr/>
        </p:nvSpPr>
        <p:spPr>
          <a:xfrm>
            <a:off x="850900" y="2413000"/>
            <a:ext cx="7861300" cy="4318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100" dirty="0">
                <a:solidFill>
                  <a:srgbClr val="354F52"/>
                </a:solidFill>
                <a:latin typeface="Calibri"/>
              </a:rPr>
              <a:t>Clients seeking TMJ massage report jaw discomfort, headaches, or difficulty chewing and expect symptom relief.</a:t>
            </a:r>
          </a:p>
        </p:txBody>
      </p:sp>
      <p:sp>
        <p:nvSpPr>
          <p:cNvPr id="109" name="Row 4"/>
          <p:cNvSpPr/>
          <p:nvPr/>
        </p:nvSpPr>
        <p:spPr>
          <a:xfrm>
            <a:off x="635000" y="2971800"/>
            <a:ext cx="8229600" cy="533400"/>
          </a:xfrm>
          <a:prstGeom prst="roundRect">
            <a:avLst>
              <a:gd name="adj" fmla="val 8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10" name="Accent 4"/>
          <p:cNvSpPr/>
          <p:nvPr/>
        </p:nvSpPr>
        <p:spPr>
          <a:xfrm>
            <a:off x="635000" y="29718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11" name="BulletText 4"/>
          <p:cNvSpPr txBox="1"/>
          <p:nvPr/>
        </p:nvSpPr>
        <p:spPr>
          <a:xfrm>
            <a:off x="850900" y="3022600"/>
            <a:ext cx="7861300" cy="4318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100" dirty="0">
                <a:solidFill>
                  <a:srgbClr val="354F52"/>
                </a:solidFill>
                <a:latin typeface="Calibri"/>
              </a:rPr>
              <a:t>Facial sculpting clients want appearance-based results like a slimmer jawline or smoother skin.</a:t>
            </a:r>
          </a:p>
        </p:txBody>
      </p:sp>
      <p:sp>
        <p:nvSpPr>
          <p:cNvPr id="112" name="Row 5"/>
          <p:cNvSpPr/>
          <p:nvPr/>
        </p:nvSpPr>
        <p:spPr>
          <a:xfrm>
            <a:off x="635000" y="3581400"/>
            <a:ext cx="8229600" cy="533400"/>
          </a:xfrm>
          <a:prstGeom prst="roundRect">
            <a:avLst>
              <a:gd name="adj" fmla="val 8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13" name="Accent 5"/>
          <p:cNvSpPr/>
          <p:nvPr/>
        </p:nvSpPr>
        <p:spPr>
          <a:xfrm>
            <a:off x="635000" y="35814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14" name="BulletText 5"/>
          <p:cNvSpPr txBox="1"/>
          <p:nvPr/>
        </p:nvSpPr>
        <p:spPr>
          <a:xfrm>
            <a:off x="850900" y="3632200"/>
            <a:ext cx="7861300" cy="4318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100" dirty="0">
                <a:solidFill>
                  <a:srgbClr val="354F52"/>
                </a:solidFill>
                <a:latin typeface="Calibri"/>
              </a:rPr>
              <a:t>Blurring the line between therapeutic and aesthetic work can lead to ethical and legal issues.</a:t>
            </a:r>
          </a:p>
        </p:txBody>
      </p:sp>
      <p:sp>
        <p:nvSpPr>
          <p:cNvPr id="115" name="Row 6"/>
          <p:cNvSpPr/>
          <p:nvPr/>
        </p:nvSpPr>
        <p:spPr>
          <a:xfrm>
            <a:off x="635000" y="4191000"/>
            <a:ext cx="8229600" cy="533400"/>
          </a:xfrm>
          <a:prstGeom prst="roundRect">
            <a:avLst>
              <a:gd name="adj" fmla="val 8000"/>
            </a:avLst>
          </a:prstGeom>
          <a:solidFill>
            <a:srgbClr val="FFFFFF">
              <a:alpha val="40000"/>
            </a:srgbClr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16" name="Accent 6"/>
          <p:cNvSpPr/>
          <p:nvPr/>
        </p:nvSpPr>
        <p:spPr>
          <a:xfrm>
            <a:off x="635000" y="4191000"/>
            <a:ext cx="63500" cy="533400"/>
          </a:xfrm>
          <a:prstGeom prst="roundRect">
            <a:avLst>
              <a:gd name="adj" fmla="val 50000"/>
            </a:avLst>
          </a:prstGeom>
          <a:solidFill>
            <a:srgbClr val="84A98C"/>
          </a:solidFill>
          <a:ln w="0"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117" name="BulletText 6"/>
          <p:cNvSpPr txBox="1"/>
          <p:nvPr/>
        </p:nvSpPr>
        <p:spPr>
          <a:xfrm>
            <a:off x="850900" y="4241800"/>
            <a:ext cx="7861300" cy="4318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algn="l"/>
            <a:r>
              <a:rPr lang="en-US" sz="1100" dirty="0">
                <a:solidFill>
                  <a:srgbClr val="354F52"/>
                </a:solidFill>
                <a:latin typeface="Calibri"/>
              </a:rPr>
              <a:t>Clear boundaries protect both you and your clients from misunderstandings or regulatory violations.</a:t>
            </a:r>
          </a:p>
        </p:txBody>
      </p:sp>
    </p:spTree>
    <p:extLst>
      <p:ext uri="{BB962C8B-B14F-4D97-AF65-F5344CB8AC3E}">
        <p14:creationId xmlns:p14="http://schemas.microsoft.com/office/powerpoint/2010/main" val="167659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Scope Boundaries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TMJ Massage (Therapeutic)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Jaw tension relief and functional improvement</a:t>
            </a:r>
          </a:p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Based on clinical assessment</a:t>
            </a:r>
          </a:p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Focused on pain, dysfunction, or discomfort</a:t>
            </a:r>
          </a:p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Requires understanding of TMJ anatomy</a:t>
            </a:r>
          </a:p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Documentation and referral protocols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377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Facial Sculpting (Aesthetic)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Appearance enhancement and contouring</a:t>
            </a:r>
          </a:p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Cosmetic intent, not clinical</a:t>
            </a:r>
          </a:p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No diagnosis or treatment claims</a:t>
            </a:r>
          </a:p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Marketing focused on beauty outcomes</a:t>
            </a:r>
          </a:p>
          <a:p>
            <a:pPr>
              <a:spcAft>
                <a:spcPts val="500"/>
              </a:spcAft>
            </a:pPr>
            <a:r>
              <a:rPr sz="1100" dirty="0">
                <a:solidFill>
                  <a:srgbClr val="6B7B75"/>
                </a:solidFill>
                <a:latin typeface="Calibri"/>
              </a:rPr>
              <a:t>•  Different consent framework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EB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2C3930"/>
                </a:solidFill>
                <a:latin typeface="Georgia"/>
              </a:rPr>
              <a:t>Language Matters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Compliant Language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"Supports jaw comfort"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"Helps ease muscle tension"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"Promotes relaxation in the jaw area"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"Assists with stress-related jaw tightness"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"May improve range of motion in the jaw"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Frame services as supportive, not curative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005840"/>
            <a:ext cx="3931920" cy="3657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0D8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45720"/>
          </a:xfrm>
          <a:prstGeom prst="rect">
            <a:avLst/>
          </a:prstGeom>
          <a:solidFill>
            <a:srgbClr val="84A9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937760" y="114300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54F52"/>
                </a:solidFill>
                <a:latin typeface="Georgia"/>
              </a:rPr>
              <a:t>Non-Compliant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463040"/>
            <a:ext cx="35661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"Treats TMJ disorder"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"Cures jaw dysfunction"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"Corrects bite alignment"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"Prescribes exercises for TMJ"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"Eliminates jaw pain permanently"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6B7B75"/>
                </a:solidFill>
                <a:latin typeface="Calibri"/>
              </a:rPr>
              <a:t>•  Implies diagnosis or guaranteed outcomes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85B7EB9-6855-4449-904A-57BFF3D9A55A}">
  <we:reference id="wa200010001" version="1.0.0.0" store="en-US" storeType="OMEX"/>
  <we:alternateReferences>
    <we:reference id="WA200010001" version="1.0.0.0" store="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4190</Words>
  <Application>Microsoft Macintosh PowerPoint</Application>
  <PresentationFormat>On-screen Show (16:9)</PresentationFormat>
  <Paragraphs>561</Paragraphs>
  <Slides>65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0" baseType="lpstr">
      <vt:lpstr>Arial</vt:lpstr>
      <vt:lpstr>Calibri</vt:lpstr>
      <vt:lpstr>Georgia</vt:lpstr>
      <vt:lpstr>Palatino Linotype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Squires, Amber</cp:lastModifiedBy>
  <cp:revision>2</cp:revision>
  <dcterms:created xsi:type="dcterms:W3CDTF">2013-01-27T09:14:16Z</dcterms:created>
  <dcterms:modified xsi:type="dcterms:W3CDTF">2026-03-08T01:50:07Z</dcterms:modified>
  <cp:category/>
</cp:coreProperties>
</file>